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1" r:id="rId2"/>
    <p:sldId id="269" r:id="rId3"/>
    <p:sldId id="304" r:id="rId4"/>
    <p:sldId id="294" r:id="rId5"/>
    <p:sldId id="270" r:id="rId6"/>
    <p:sldId id="288" r:id="rId7"/>
    <p:sldId id="303" r:id="rId8"/>
    <p:sldId id="262" r:id="rId9"/>
    <p:sldId id="305" r:id="rId10"/>
    <p:sldId id="272" r:id="rId11"/>
    <p:sldId id="281" r:id="rId12"/>
    <p:sldId id="297" r:id="rId13"/>
    <p:sldId id="298" r:id="rId14"/>
    <p:sldId id="299" r:id="rId15"/>
    <p:sldId id="300" r:id="rId16"/>
    <p:sldId id="301" r:id="rId17"/>
    <p:sldId id="30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2EB7FC"/>
    <a:srgbClr val="0000FF"/>
    <a:srgbClr val="FF3300"/>
    <a:srgbClr val="CC0066"/>
    <a:srgbClr val="FF00FF"/>
    <a:srgbClr val="3366FF"/>
    <a:srgbClr val="558ED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54" autoAdjust="0"/>
  </p:normalViewPr>
  <p:slideViewPr>
    <p:cSldViewPr>
      <p:cViewPr>
        <p:scale>
          <a:sx n="68" d="100"/>
          <a:sy n="68" d="100"/>
        </p:scale>
        <p:origin x="-144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8EAEC-0D9E-495F-ADAA-729F57C5C074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21D77-4BD5-4DA5-B17F-A31D3B7B45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3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A1B5E-B2CA-4E21-9575-AE8B31165728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714356"/>
            <a:ext cx="6172216" cy="200026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sz="3600" b="1" i="1" dirty="0" smtClean="0">
                <a:solidFill>
                  <a:srgbClr val="0000FF"/>
                </a:solidFill>
                <a:latin typeface="Candara" pitchFamily="34" charset="0"/>
              </a:rPr>
              <a:t>«Танцующие краски»</a:t>
            </a:r>
            <a:r>
              <a:rPr lang="ru-RU" sz="3600" b="1" i="1" dirty="0" smtClean="0">
                <a:solidFill>
                  <a:srgbClr val="7030A0"/>
                </a:solidFill>
                <a:latin typeface="Candara" pitchFamily="34" charset="0"/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  <a:latin typeface="Candara" pitchFamily="34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Candara" pitchFamily="34" charset="0"/>
              </a:rPr>
              <a:t> или использование нетрадиционной техники рисования – </a:t>
            </a:r>
            <a:r>
              <a:rPr lang="ru-RU" sz="3600" b="1" i="1" dirty="0" smtClean="0">
                <a:solidFill>
                  <a:srgbClr val="0000FF"/>
                </a:solidFill>
                <a:latin typeface="Candara" pitchFamily="34" charset="0"/>
              </a:rPr>
              <a:t>«</a:t>
            </a:r>
            <a:r>
              <a:rPr lang="ru-RU" sz="3600" b="1" i="1" dirty="0" err="1" smtClean="0">
                <a:solidFill>
                  <a:srgbClr val="0000FF"/>
                </a:solidFill>
                <a:latin typeface="Candara" pitchFamily="34" charset="0"/>
              </a:rPr>
              <a:t>Эбру</a:t>
            </a:r>
            <a:r>
              <a:rPr lang="ru-RU" sz="3600" b="1" i="1" dirty="0" smtClean="0">
                <a:solidFill>
                  <a:srgbClr val="0000FF"/>
                </a:solidFill>
                <a:latin typeface="Candara" pitchFamily="34" charset="0"/>
              </a:rPr>
              <a:t>»</a:t>
            </a:r>
            <a:r>
              <a:rPr lang="ru-RU" sz="3600" b="1" i="1" dirty="0" smtClean="0">
                <a:solidFill>
                  <a:srgbClr val="7030A0"/>
                </a:solidFill>
                <a:latin typeface="Candara" pitchFamily="34" charset="0"/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  <a:latin typeface="Candara" pitchFamily="34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Candara" pitchFamily="34" charset="0"/>
              </a:rPr>
              <a:t>в работе с дошкольниками</a:t>
            </a:r>
            <a:r>
              <a:rPr lang="ru-RU" sz="3600" b="1" i="1" dirty="0" smtClean="0">
                <a:solidFill>
                  <a:srgbClr val="7030A0"/>
                </a:solidFill>
                <a:latin typeface="Candara" pitchFamily="34" charset="0"/>
              </a:rPr>
              <a:t>.</a:t>
            </a:r>
            <a:br>
              <a:rPr lang="ru-RU" sz="3600" b="1" i="1" dirty="0" smtClean="0">
                <a:solidFill>
                  <a:srgbClr val="7030A0"/>
                </a:solidFill>
                <a:latin typeface="Candara" pitchFamily="34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Candara" pitchFamily="34" charset="0"/>
              </a:rPr>
              <a:t>Погорелова К.Ю.</a:t>
            </a:r>
            <a:r>
              <a:rPr lang="ru-RU" sz="3600" b="1" i="1" dirty="0" smtClean="0">
                <a:solidFill>
                  <a:srgbClr val="7030A0"/>
                </a:solidFill>
                <a:latin typeface="Candara" pitchFamily="34" charset="0"/>
              </a:rPr>
              <a:t> </a:t>
            </a:r>
            <a:endParaRPr lang="ru-RU" sz="3600" dirty="0"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5" name="Picture 5" descr="https://tnp-production.s3.amazonaws.com/uploads/image_unit/000/067/677/image/base_f03d86710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485974"/>
            <a:ext cx="5789890" cy="30306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368152"/>
          </a:xfrm>
        </p:spPr>
        <p:txBody>
          <a:bodyPr/>
          <a:lstStyle/>
          <a:p>
            <a:r>
              <a:rPr lang="ru-RU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                 Работы детей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20482" name="Picture 2" descr="K:\Е\ЛЕНА\Планы Кружка\ЭББРУ\IMG_20180320_204514.jpg"/>
          <p:cNvPicPr>
            <a:picLocks noChangeAspect="1" noChangeArrowheads="1"/>
          </p:cNvPicPr>
          <p:nvPr/>
        </p:nvPicPr>
        <p:blipFill>
          <a:blip r:embed="rId2" cstate="print"/>
          <a:srcRect l="3125" t="9375" r="7812" b="11458"/>
          <a:stretch>
            <a:fillRect/>
          </a:stretch>
        </p:blipFill>
        <p:spPr bwMode="auto">
          <a:xfrm>
            <a:off x="161559" y="261918"/>
            <a:ext cx="2893239" cy="2374994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</p:pic>
      <p:pic>
        <p:nvPicPr>
          <p:cNvPr id="20483" name="Picture 3" descr="K:\Е\ЛЕНА\Планы Кружка\ЭББРУ\IMG_20180320_204531.jpg"/>
          <p:cNvPicPr>
            <a:picLocks noChangeAspect="1" noChangeArrowheads="1"/>
          </p:cNvPicPr>
          <p:nvPr/>
        </p:nvPicPr>
        <p:blipFill>
          <a:blip r:embed="rId3" cstate="print"/>
          <a:srcRect l="3896" t="8225" r="5194"/>
          <a:stretch>
            <a:fillRect/>
          </a:stretch>
        </p:blipFill>
        <p:spPr bwMode="auto">
          <a:xfrm>
            <a:off x="2555776" y="1419922"/>
            <a:ext cx="3214710" cy="2433979"/>
          </a:xfrm>
          <a:prstGeom prst="rect">
            <a:avLst/>
          </a:prstGeom>
          <a:noFill/>
          <a:ln w="28575">
            <a:solidFill>
              <a:srgbClr val="CC0066"/>
            </a:solidFill>
          </a:ln>
        </p:spPr>
      </p:pic>
      <p:pic>
        <p:nvPicPr>
          <p:cNvPr id="1026" name="Picture 2" descr="F:\занятия\DSC08468.JPG"/>
          <p:cNvPicPr>
            <a:picLocks noChangeAspect="1" noChangeArrowheads="1"/>
          </p:cNvPicPr>
          <p:nvPr/>
        </p:nvPicPr>
        <p:blipFill>
          <a:blip r:embed="rId4" cstate="print"/>
          <a:srcRect l="5851" t="2249" r="24365" b="4762"/>
          <a:stretch>
            <a:fillRect/>
          </a:stretch>
        </p:blipFill>
        <p:spPr bwMode="auto">
          <a:xfrm>
            <a:off x="5581261" y="764704"/>
            <a:ext cx="3500462" cy="264320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3" b="17997"/>
          <a:stretch/>
        </p:blipFill>
        <p:spPr bwMode="auto">
          <a:xfrm rot="16200000">
            <a:off x="2994727" y="4143384"/>
            <a:ext cx="2700000" cy="2560318"/>
          </a:xfrm>
          <a:prstGeom prst="rect">
            <a:avLst/>
          </a:prstGeom>
          <a:noFill/>
          <a:ln w="28575">
            <a:solidFill>
              <a:srgbClr val="2EB7F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6" b="15459"/>
          <a:stretch/>
        </p:blipFill>
        <p:spPr bwMode="auto">
          <a:xfrm rot="16200000">
            <a:off x="153714" y="4106476"/>
            <a:ext cx="2700000" cy="265879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4" b="10575"/>
          <a:stretch/>
        </p:blipFill>
        <p:spPr bwMode="auto">
          <a:xfrm>
            <a:off x="6236558" y="4014537"/>
            <a:ext cx="2700000" cy="277133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Этапы рисования: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71670" y="836712"/>
            <a:ext cx="6820810" cy="5289451"/>
          </a:xfrm>
        </p:spPr>
        <p:txBody>
          <a:bodyPr>
            <a:noAutofit/>
          </a:bodyPr>
          <a:lstStyle/>
          <a:p>
            <a:pPr lvl="0">
              <a:buAutoNum type="arabicPeriod"/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Подготовка жидкости (Приготовить не густой клейстер из крахмала и воды и дать ему остыть, затем добавить в него немного канцелярского клея, все перемешать. Если на поверхности появились пузырьки положить на нее обычную газету на 15 – 30 секунд и убрать. Жидкость готова к применению. Как вы видите, жидкость уже подготовлена)</a:t>
            </a:r>
          </a:p>
          <a:p>
            <a:pPr lvl="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Подготовка красок (нужна гуашь, которую я разбавила водой до жидкого состояния)</a:t>
            </a:r>
          </a:p>
          <a:p>
            <a:pPr lvl="0">
              <a:buAutoNum type="arabicPeriod"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Подготовка ИЗО материала (нам понадобятся: лотки для жидкости, кисти, палочки, краски, салфетки сухие и влажные, бумага (акварельная, палитры).</a:t>
            </a:r>
          </a:p>
          <a:p>
            <a:pPr lvl="0">
              <a:buAutoNum type="arabicPeriod"/>
            </a:pPr>
            <a:r>
              <a:rPr lang="ru-RU" sz="1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Рисование в этой технике(Берем лоток с подготовленной жидкостью и палочку, на кончик палочки набираем краску, и слегка касаемся поверхности воды (можем поставить несколько точек в зависимости от задуманного) или кистью делаем фон (набираем на кончик краску и стряхиваем ее тихонько на воду, постукивая кистью о палец левой руки на высоте 5-6 см от поверхности). Далее воплощаем задуманное (цветы, пейзаж, фон или еще что - то другое)</a:t>
            </a:r>
          </a:p>
          <a:p>
            <a:pPr lvl="0">
              <a:buAutoNum type="arabicPeriod"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Перенос рисунка на бумагу(Берем лист бумаги, соответствующий размеру лотка, аккуратно кладем ее на поверхность и ждем несколько минут, края начнут подниматься. Берем за края бумаги и поднимаем ее.)</a:t>
            </a:r>
          </a:p>
          <a:p>
            <a:pPr lvl="0">
              <a:buAutoNum type="arabicPeriod"/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Даем рисунку высохнуть в течение суток. Если делали фон то можно продолжить работу, а если рисунок, то он готов. А сейчас предлагаю вам попробовать порисовать в этой технике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 музыка востока скрип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Эбру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14290"/>
            <a:ext cx="3619500" cy="3086101"/>
          </a:xfrm>
          <a:prstGeom prst="rect">
            <a:avLst/>
          </a:prstGeom>
          <a:noFill/>
        </p:spPr>
      </p:pic>
      <p:pic>
        <p:nvPicPr>
          <p:cNvPr id="43012" name="Picture 4" descr="Эбру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500438"/>
            <a:ext cx="3924300" cy="2590800"/>
          </a:xfrm>
          <a:prstGeom prst="rect">
            <a:avLst/>
          </a:prstGeom>
          <a:noFill/>
        </p:spPr>
      </p:pic>
      <p:pic>
        <p:nvPicPr>
          <p:cNvPr id="43014" name="Picture 6" descr="Эбру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3071810"/>
            <a:ext cx="3619500" cy="3562351"/>
          </a:xfrm>
          <a:prstGeom prst="rect">
            <a:avLst/>
          </a:prstGeom>
          <a:noFill/>
        </p:spPr>
      </p:pic>
      <p:pic>
        <p:nvPicPr>
          <p:cNvPr id="5" name="2 музыка востока скрип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18671" y="44371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Тюльпан 1 AD Эбр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672" y="692696"/>
            <a:ext cx="3000396" cy="2624141"/>
          </a:xfrm>
          <a:prstGeom prst="rect">
            <a:avLst/>
          </a:prstGeom>
          <a:noFill/>
        </p:spPr>
      </p:pic>
      <p:pic>
        <p:nvPicPr>
          <p:cNvPr id="44036" name="Picture 4" descr="Эбру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888" y="2976358"/>
            <a:ext cx="2786082" cy="2786082"/>
          </a:xfrm>
          <a:prstGeom prst="rect">
            <a:avLst/>
          </a:prstGeom>
          <a:noFill/>
        </p:spPr>
      </p:pic>
      <p:pic>
        <p:nvPicPr>
          <p:cNvPr id="44038" name="Picture 6" descr="Эбру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2637" y="4578118"/>
            <a:ext cx="2124075" cy="2124075"/>
          </a:xfrm>
          <a:prstGeom prst="rect">
            <a:avLst/>
          </a:prstGeom>
          <a:noFill/>
        </p:spPr>
      </p:pic>
      <p:pic>
        <p:nvPicPr>
          <p:cNvPr id="2" name="2 музыка востока скрип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2070" y="54244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Тюльпан 4 AD Эбр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640645"/>
            <a:ext cx="2124075" cy="2124075"/>
          </a:xfrm>
          <a:prstGeom prst="rect">
            <a:avLst/>
          </a:prstGeom>
          <a:noFill/>
        </p:spPr>
      </p:pic>
      <p:pic>
        <p:nvPicPr>
          <p:cNvPr id="45060" name="Picture 4" descr="Эбру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5856" y="1729327"/>
            <a:ext cx="2124075" cy="2124075"/>
          </a:xfrm>
          <a:prstGeom prst="rect">
            <a:avLst/>
          </a:prstGeom>
          <a:noFill/>
        </p:spPr>
      </p:pic>
      <p:pic>
        <p:nvPicPr>
          <p:cNvPr id="45062" name="Picture 6" descr="Тюльпан 6 AD Эбру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199" y="4005064"/>
            <a:ext cx="2124075" cy="2124075"/>
          </a:xfrm>
          <a:prstGeom prst="rect">
            <a:avLst/>
          </a:prstGeom>
          <a:noFill/>
        </p:spPr>
      </p:pic>
      <p:pic>
        <p:nvPicPr>
          <p:cNvPr id="2" name="2 музыка востока скрип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4" y="551758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://4.bp.blogspot.com/-PeiPzIh1xGM/Tt9zaaohjAI/AAAAAAAAAVY/b2omxN5olhM/s1600/aMRN_84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85728"/>
            <a:ext cx="5429288" cy="6286520"/>
          </a:xfrm>
          <a:prstGeom prst="rect">
            <a:avLst/>
          </a:prstGeom>
          <a:noFill/>
        </p:spPr>
      </p:pic>
      <p:pic>
        <p:nvPicPr>
          <p:cNvPr id="2" name="2 музыка востока скрип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upload/blogs2/2017/3/14900_0154b678c6877ac1dbe5f670aa1df44e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071546"/>
            <a:ext cx="6216563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arkchadwick.co.uk/wp-content/uploads/2015/04/Spin-Painting-24-Detail2-1000x6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215238" cy="6011882"/>
          </a:xfrm>
        </p:spPr>
        <p:txBody>
          <a:bodyPr>
            <a:prstTxWarp prst="textInflateTop">
              <a:avLst>
                <a:gd name="adj" fmla="val 18252"/>
              </a:avLst>
            </a:prstTxWarp>
            <a:normAutofit/>
          </a:bodyPr>
          <a:lstStyle/>
          <a:p>
            <a:r>
              <a:rPr lang="ru-RU" sz="8000" b="1" spc="300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</a:t>
            </a:r>
            <a:br>
              <a:rPr lang="ru-RU" sz="8000" b="1" spc="300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8000" b="1" spc="300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 </a:t>
            </a:r>
            <a:br>
              <a:rPr lang="ru-RU" sz="8000" b="1" spc="300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8000" b="1" spc="300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внимание!</a:t>
            </a:r>
            <a:endParaRPr lang="ru-RU" sz="8000" b="1" spc="300" dirty="0">
              <a:ln w="3810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57166"/>
            <a:ext cx="6072230" cy="2286016"/>
          </a:xfrm>
          <a:prstGeom prst="ellipse">
            <a:avLst/>
          </a:prstGeom>
          <a:ln w="190500" cap="rnd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 rot="10800000" flipV="1">
            <a:off x="2786050" y="1206436"/>
            <a:ext cx="6000792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Познакомить педагогов с нетрадиционной техникой рисования «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Эбру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Показать педагогам основной способ рисования красками на воде -</a:t>
            </a:r>
          </a:p>
          <a:p>
            <a:pPr algn="just"/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мраморирование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с элементами цветочного декора.</a:t>
            </a:r>
          </a:p>
          <a:p>
            <a:pPr algn="just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Упражнять в изготовлении творческих работ в технике «</a:t>
            </a:r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rbq.ru/images/news/2017/05/26/ebru/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808913" cy="658103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8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endSnd/>
        </p:sndAc>
      </p:transition>
    </mc:Choice>
    <mc:Fallback xmlns="">
      <p:transition spd="slow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шум моря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24536" cy="421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https://avatars.mds.yandex.net/get-pdb/245485/fc8d8f9f-2e11-4e9e-90ef-b28db65ba50a/ori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5856" y="2420888"/>
            <a:ext cx="5581222" cy="39604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14290"/>
            <a:ext cx="5229204" cy="492922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это старейшее искусство рисования, удивительное волшебство фантазии на воде. Рисование на воде, такое древнее, что никто не знает, когда точно оно возникло, но мы точно знаем, что эта техника зародилась в Азии, получила развитие в Турции, а потом постепенно появилась в Европе.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В переводе «</a:t>
            </a:r>
            <a:r>
              <a:rPr lang="ru-RU" sz="20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» - это «облачный», «волнообразный».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— это рисование, в основе которого лежат правильные, природные формы, а именно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круг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4357694"/>
            <a:ext cx="6215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chemeClr val="folHlink"/>
              </a:solidFill>
            </a:endParaRPr>
          </a:p>
        </p:txBody>
      </p:sp>
      <p:pic>
        <p:nvPicPr>
          <p:cNvPr id="2050" name="Picture 2" descr="H:\ЭБРУ2\GFkLWEwN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143272" cy="64293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8" descr="http://favoritekherson.co/uploads/posts/2017-02/1488272110_dj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4450264"/>
            <a:ext cx="3824278" cy="240773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27943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“</a:t>
            </a:r>
            <a:r>
              <a:rPr lang="ru-RU" sz="2700" b="1" u="sng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Вилами по воде писано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такая существует в русском языке пословица</a:t>
            </a:r>
            <a:r>
              <a:rPr lang="ru-RU" dirty="0" smtClean="0">
                <a:solidFill>
                  <a:srgbClr val="0000FF"/>
                </a:solidFill>
              </a:rPr>
              <a:t>. </a:t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Означает что-то маловероятное, мимолетное и ускользающее</a:t>
            </a:r>
            <a:r>
              <a:rPr lang="ru-RU" dirty="0" smtClean="0">
                <a:solidFill>
                  <a:srgbClr val="0000FF"/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286125"/>
            <a:ext cx="4038600" cy="18573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Вилы – это старинное название кругов на воде.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www.stihi.ru/pics/2017/02/24/35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85720" y="2143116"/>
            <a:ext cx="4000528" cy="38800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olium.ru/forum/saveimg/2014/12/31/jlnusprz3wbpvxuhfnyejf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9"/>
          <a:stretch/>
        </p:blipFill>
        <p:spPr bwMode="auto">
          <a:xfrm>
            <a:off x="3203848" y="2852936"/>
            <a:ext cx="57531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ive4fun.ru/data/old_pictures/img_14015342_40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459597" cy="401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571480"/>
            <a:ext cx="285752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танец красок, которые, переплетаясь между собой, создают уникальные узоры. </a:t>
            </a:r>
            <a:r>
              <a:rPr lang="ru-RU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Каждая картина уникальна и неповторима. 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8" descr="ebru_sanati_hakki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86446" y="214290"/>
            <a:ext cx="3138481" cy="3143272"/>
          </a:xfrm>
          <a:prstGeom prst="ellipse">
            <a:avLst/>
          </a:prstGeom>
          <a:ln w="190500" cap="rnd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0" descr="эж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00298" y="3357562"/>
            <a:ext cx="2928958" cy="30003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714620"/>
            <a:ext cx="3489326" cy="3489325"/>
          </a:xfrm>
          <a:prstGeom prst="ellipse">
            <a:avLst/>
          </a:prstGeom>
          <a:ln w="190500" cap="rnd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8"/>
            <a:ext cx="48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1927"/>
            <a:ext cx="3265084" cy="343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16835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196838"/>
      </p:ext>
    </p:extLst>
  </p:cSld>
  <p:clrMapOvr>
    <a:masterClrMapping/>
  </p:clrMapOvr>
  <p:transition spd="slow">
    <p:randomBar dir="vert"/>
    <p:sndAc>
      <p:endSnd/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</TotalTime>
  <Words>369</Words>
  <Application>Microsoft Office PowerPoint</Application>
  <PresentationFormat>Экран (4:3)</PresentationFormat>
  <Paragraphs>26</Paragraphs>
  <Slides>17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«Танцующие краски»  или использование нетрадиционной техники рисования – «Эбру» в работе с дошкольниками. Погорелова К.Ю. </vt:lpstr>
      <vt:lpstr>Презентация PowerPoint</vt:lpstr>
      <vt:lpstr>Презентация PowerPoint</vt:lpstr>
      <vt:lpstr>Презентация PowerPoint</vt:lpstr>
      <vt:lpstr>«Эбру» - это старейшее искусство рисования, удивительное волшебство фантазии на воде. Рисование на воде, такое древнее, что никто не знает, когда точно оно возникло, но мы точно знаем, что эта техника зародилась в Азии, получила развитие в Турции, а потом постепенно появилась в Европе. В переводе «Эбру» - это «облачный», «волнообразный».  Эбру — это рисование, в основе которого лежат правильные, природные формы, а именно круг. </vt:lpstr>
      <vt:lpstr>“Вилами по воде писано” – такая существует в русском языке пословица.  Означает что-то маловероятное, мимолетное и ускользающее. </vt:lpstr>
      <vt:lpstr>Презентация PowerPoint</vt:lpstr>
      <vt:lpstr>Презентация PowerPoint</vt:lpstr>
      <vt:lpstr>Презентация PowerPoint</vt:lpstr>
      <vt:lpstr>                  Работы детей </vt:lpstr>
      <vt:lpstr>Этапы рисования: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изобразительного искусства в 6 классе «Нетрадиционные техники рисования в изобразительном искусстве</dc:title>
  <dc:creator>Елена</dc:creator>
  <cp:lastModifiedBy>Мамиk</cp:lastModifiedBy>
  <cp:revision>162</cp:revision>
  <dcterms:created xsi:type="dcterms:W3CDTF">2013-09-07T18:35:40Z</dcterms:created>
  <dcterms:modified xsi:type="dcterms:W3CDTF">2020-01-11T20:26:13Z</dcterms:modified>
</cp:coreProperties>
</file>